
<file path=[Content_Types].xml><?xml version="1.0" encoding="utf-8"?>
<Types xmlns="http://schemas.openxmlformats.org/package/2006/content-types">
  <Default Extension="bin" ContentType="application/vnd.openxmlformats-officedocument.oleObject"/>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60" r:id="rId4"/>
    <p:sldId id="265" r:id="rId5"/>
    <p:sldId id="258" r:id="rId6"/>
    <p:sldId id="261" r:id="rId7"/>
    <p:sldId id="264" r:id="rId8"/>
    <p:sldId id="259" r:id="rId9"/>
    <p:sldId id="266" r:id="rId10"/>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56" d="100"/>
          <a:sy n="56" d="100"/>
        </p:scale>
        <p:origin x="-1908" y="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he-IL"/>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he-IL"/>
          </a:p>
        </p:txBody>
      </p:sp>
      <p:sp>
        <p:nvSpPr>
          <p:cNvPr id="4" name="Date Placeholder 3"/>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he-IL"/>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he-IL"/>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5" name="Footer Placeholder 4"/>
          <p:cNvSpPr>
            <a:spLocks noGrp="1"/>
          </p:cNvSpPr>
          <p:nvPr>
            <p:ph type="ftr" sz="quarter" idx="11"/>
          </p:nvPr>
        </p:nvSpPr>
        <p:spPr/>
        <p:txBody>
          <a:bodyPr/>
          <a:lstStyle/>
          <a:p>
            <a:endParaRPr lang="he-IL"/>
          </a:p>
        </p:txBody>
      </p:sp>
      <p:sp>
        <p:nvSpPr>
          <p:cNvPr id="6" name="Slide Number Placeholder 5"/>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Date Placeholder 4"/>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he-IL"/>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7" name="Date Placeholder 6"/>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8" name="Footer Placeholder 7"/>
          <p:cNvSpPr>
            <a:spLocks noGrp="1"/>
          </p:cNvSpPr>
          <p:nvPr>
            <p:ph type="ftr" sz="quarter" idx="11"/>
          </p:nvPr>
        </p:nvSpPr>
        <p:spPr/>
        <p:txBody>
          <a:bodyPr/>
          <a:lstStyle/>
          <a:p>
            <a:endParaRPr lang="he-IL"/>
          </a:p>
        </p:txBody>
      </p:sp>
      <p:sp>
        <p:nvSpPr>
          <p:cNvPr id="9" name="Slide Number Placeholder 8"/>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he-IL"/>
          </a:p>
        </p:txBody>
      </p:sp>
      <p:sp>
        <p:nvSpPr>
          <p:cNvPr id="3" name="Date Placeholder 2"/>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4" name="Footer Placeholder 3"/>
          <p:cNvSpPr>
            <a:spLocks noGrp="1"/>
          </p:cNvSpPr>
          <p:nvPr>
            <p:ph type="ftr" sz="quarter" idx="11"/>
          </p:nvPr>
        </p:nvSpPr>
        <p:spPr/>
        <p:txBody>
          <a:bodyPr/>
          <a:lstStyle/>
          <a:p>
            <a:endParaRPr lang="he-IL"/>
          </a:p>
        </p:txBody>
      </p:sp>
      <p:sp>
        <p:nvSpPr>
          <p:cNvPr id="5" name="Slide Number Placeholder 4"/>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3" name="Footer Placeholder 2"/>
          <p:cNvSpPr>
            <a:spLocks noGrp="1"/>
          </p:cNvSpPr>
          <p:nvPr>
            <p:ph type="ftr" sz="quarter" idx="11"/>
          </p:nvPr>
        </p:nvSpPr>
        <p:spPr/>
        <p:txBody>
          <a:bodyPr/>
          <a:lstStyle/>
          <a:p>
            <a:endParaRPr lang="he-IL"/>
          </a:p>
        </p:txBody>
      </p:sp>
      <p:sp>
        <p:nvSpPr>
          <p:cNvPr id="4" name="Slide Number Placeholder 3"/>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he-IL"/>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he-IL"/>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030080-ECFE-4A90-8870-7FB7954533BC}" type="datetimeFigureOut">
              <a:rPr lang="he-IL" smtClean="0"/>
              <a:pPr/>
              <a:t>כ"ד/אלול/תשע"ה</a:t>
            </a:fld>
            <a:endParaRPr lang="he-IL"/>
          </a:p>
        </p:txBody>
      </p:sp>
      <p:sp>
        <p:nvSpPr>
          <p:cNvPr id="6" name="Footer Placeholder 5"/>
          <p:cNvSpPr>
            <a:spLocks noGrp="1"/>
          </p:cNvSpPr>
          <p:nvPr>
            <p:ph type="ftr" sz="quarter" idx="11"/>
          </p:nvPr>
        </p:nvSpPr>
        <p:spPr/>
        <p:txBody>
          <a:bodyPr/>
          <a:lstStyle/>
          <a:p>
            <a:endParaRPr lang="he-IL"/>
          </a:p>
        </p:txBody>
      </p:sp>
      <p:sp>
        <p:nvSpPr>
          <p:cNvPr id="7" name="Slide Number Placeholder 6"/>
          <p:cNvSpPr>
            <a:spLocks noGrp="1"/>
          </p:cNvSpPr>
          <p:nvPr>
            <p:ph type="sldNum" sz="quarter" idx="12"/>
          </p:nvPr>
        </p:nvSpPr>
        <p:spPr/>
        <p:txBody>
          <a:bodyPr/>
          <a:lstStyle/>
          <a:p>
            <a:fld id="{E8B7C736-240E-4205-A2E5-22587B604DF6}" type="slidenum">
              <a:rPr lang="he-IL" smtClean="0"/>
              <a:pPr/>
              <a:t>‹#›</a:t>
            </a:fld>
            <a:endParaRPr lang="he-IL"/>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he-IL"/>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he-IL"/>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3030080-ECFE-4A90-8870-7FB7954533BC}" type="datetimeFigureOut">
              <a:rPr lang="he-IL" smtClean="0"/>
              <a:pPr/>
              <a:t>כ"ד/אלול/תשע"ה</a:t>
            </a:fld>
            <a:endParaRPr lang="he-IL"/>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E8B7C736-240E-4205-A2E5-22587B604DF6}" type="slidenum">
              <a:rPr lang="he-IL" smtClean="0"/>
              <a:pPr/>
              <a:t>‹#›</a:t>
            </a:fld>
            <a:endParaRPr lang="he-IL"/>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bizportal.co.il/" TargetMode="External"/><Relationship Id="rId2" Type="http://schemas.openxmlformats.org/officeDocument/2006/relationships/hyperlink" Target="http://www.maya.tase.co.il/" TargetMode="External"/><Relationship Id="rId1" Type="http://schemas.openxmlformats.org/officeDocument/2006/relationships/slideLayout" Target="../slideLayouts/slideLayout2.xml"/><Relationship Id="rId5" Type="http://schemas.openxmlformats.org/officeDocument/2006/relationships/hyperlink" Target="http://finance.themarker.com/" TargetMode="External"/><Relationship Id="rId4" Type="http://schemas.openxmlformats.org/officeDocument/2006/relationships/hyperlink" Target="http://www.sponser.co.il/Content_ShukHaon.aspx"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26927"/>
            <a:ext cx="7772400" cy="1470025"/>
          </a:xfrm>
        </p:spPr>
        <p:txBody>
          <a:bodyPr/>
          <a:lstStyle/>
          <a:p>
            <a:r>
              <a:rPr lang="he-IL" dirty="0" smtClean="0"/>
              <a:t>תהליכים נבחרים בהנדסה כימית</a:t>
            </a:r>
            <a:br>
              <a:rPr lang="he-IL" dirty="0" smtClean="0"/>
            </a:br>
            <a:r>
              <a:rPr lang="he-IL" dirty="0" smtClean="0"/>
              <a:t>תרגיל 2</a:t>
            </a:r>
            <a:endParaRPr lang="he-IL" dirty="0"/>
          </a:p>
        </p:txBody>
      </p:sp>
      <p:sp>
        <p:nvSpPr>
          <p:cNvPr id="3" name="Subtitle 2"/>
          <p:cNvSpPr>
            <a:spLocks noGrp="1"/>
          </p:cNvSpPr>
          <p:nvPr>
            <p:ph type="subTitle" idx="1"/>
          </p:nvPr>
        </p:nvSpPr>
        <p:spPr>
          <a:xfrm>
            <a:off x="1371600" y="3068960"/>
            <a:ext cx="6400800" cy="2569840"/>
          </a:xfrm>
        </p:spPr>
        <p:txBody>
          <a:bodyPr>
            <a:normAutofit/>
          </a:bodyPr>
          <a:lstStyle/>
          <a:p>
            <a:endParaRPr lang="he-IL" b="1" dirty="0" smtClean="0">
              <a:solidFill>
                <a:schemeClr val="tx1"/>
              </a:solidFill>
            </a:endParaRPr>
          </a:p>
          <a:p>
            <a:r>
              <a:rPr lang="he-IL" b="1" dirty="0" smtClean="0">
                <a:solidFill>
                  <a:schemeClr val="tx1"/>
                </a:solidFill>
              </a:rPr>
              <a:t>הגדרות בסיסיות בכלכלה</a:t>
            </a:r>
          </a:p>
          <a:p>
            <a:endParaRPr lang="he-IL" dirty="0" smtClean="0"/>
          </a:p>
        </p:txBody>
      </p:sp>
      <p:sp>
        <p:nvSpPr>
          <p:cNvPr id="4" name="TextBox 3"/>
          <p:cNvSpPr txBox="1"/>
          <p:nvPr/>
        </p:nvSpPr>
        <p:spPr>
          <a:xfrm>
            <a:off x="1979712" y="5877272"/>
            <a:ext cx="5328592" cy="769441"/>
          </a:xfrm>
          <a:prstGeom prst="rect">
            <a:avLst/>
          </a:prstGeom>
          <a:noFill/>
        </p:spPr>
        <p:txBody>
          <a:bodyPr wrap="square" rtlCol="1">
            <a:spAutoFit/>
          </a:bodyPr>
          <a:lstStyle/>
          <a:p>
            <a:pPr algn="ctr">
              <a:spcBef>
                <a:spcPct val="20000"/>
              </a:spcBef>
            </a:pPr>
            <a:r>
              <a:rPr lang="he-IL" sz="2000" dirty="0" smtClean="0">
                <a:solidFill>
                  <a:schemeClr val="tx1">
                    <a:tint val="75000"/>
                  </a:schemeClr>
                </a:solidFill>
              </a:rPr>
              <a:t>נעמה </a:t>
            </a:r>
            <a:r>
              <a:rPr lang="he-IL" sz="2000" dirty="0" err="1" smtClean="0">
                <a:solidFill>
                  <a:schemeClr val="tx1">
                    <a:tint val="75000"/>
                  </a:schemeClr>
                </a:solidFill>
              </a:rPr>
              <a:t>קויפמן</a:t>
            </a:r>
            <a:endParaRPr lang="he-IL" sz="2000" dirty="0" smtClean="0">
              <a:solidFill>
                <a:schemeClr val="tx1">
                  <a:tint val="75000"/>
                </a:schemeClr>
              </a:solidFill>
            </a:endParaRPr>
          </a:p>
          <a:p>
            <a:pPr algn="ctr">
              <a:spcBef>
                <a:spcPct val="20000"/>
              </a:spcBef>
            </a:pPr>
            <a:r>
              <a:rPr lang="he-IL" sz="2000" dirty="0" smtClean="0">
                <a:solidFill>
                  <a:schemeClr val="tx1">
                    <a:tint val="75000"/>
                  </a:schemeClr>
                </a:solidFill>
              </a:rPr>
              <a:t>מרץ 2014</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הגדרות בסיסיות</a:t>
            </a:r>
            <a:endParaRPr lang="he-IL" dirty="0"/>
          </a:p>
        </p:txBody>
      </p:sp>
      <p:sp>
        <p:nvSpPr>
          <p:cNvPr id="3" name="Content Placeholder 2"/>
          <p:cNvSpPr>
            <a:spLocks noGrp="1"/>
          </p:cNvSpPr>
          <p:nvPr>
            <p:ph idx="1"/>
          </p:nvPr>
        </p:nvSpPr>
        <p:spPr/>
        <p:txBody>
          <a:bodyPr>
            <a:normAutofit/>
          </a:bodyPr>
          <a:lstStyle/>
          <a:p>
            <a:r>
              <a:rPr lang="he-IL" b="1" u="sng" dirty="0" smtClean="0"/>
              <a:t>חברה:</a:t>
            </a:r>
            <a:r>
              <a:rPr lang="en-US" dirty="0" smtClean="0"/>
              <a:t/>
            </a:r>
            <a:br>
              <a:rPr lang="en-US" dirty="0" smtClean="0"/>
            </a:br>
            <a:r>
              <a:rPr lang="he-IL" sz="2800" dirty="0" smtClean="0"/>
              <a:t>ארגון בעל ישות משפטית, בד"כ לצרכי רווח.</a:t>
            </a:r>
            <a:r>
              <a:rPr lang="he-IL" dirty="0" smtClean="0"/>
              <a:t>  </a:t>
            </a:r>
          </a:p>
          <a:p>
            <a:r>
              <a:rPr lang="he-IL" b="1" u="sng" dirty="0" smtClean="0"/>
              <a:t>חברה פרטית:</a:t>
            </a:r>
            <a:r>
              <a:rPr lang="en-US" dirty="0" smtClean="0"/>
              <a:t/>
            </a:r>
            <a:br>
              <a:rPr lang="en-US" dirty="0" smtClean="0"/>
            </a:br>
            <a:r>
              <a:rPr lang="he-IL" sz="2800" dirty="0" smtClean="0"/>
              <a:t>חברה שהונה מוחזק בידי גורם פרטי או מספר מצומצם של בעלים. אינה  חייבת בדיווח לרשות נירות הערך.</a:t>
            </a:r>
          </a:p>
          <a:p>
            <a:r>
              <a:rPr lang="he-IL" b="1" u="sng" dirty="0" smtClean="0"/>
              <a:t>חברה ציבורית: </a:t>
            </a:r>
            <a:r>
              <a:rPr lang="en-US" b="1" u="sng" dirty="0" smtClean="0"/>
              <a:t/>
            </a:r>
            <a:br>
              <a:rPr lang="en-US" b="1" u="sng" dirty="0" smtClean="0"/>
            </a:br>
            <a:r>
              <a:rPr lang="he-IL" sz="2800" dirty="0" smtClean="0"/>
              <a:t>חברה שמניותיה רשומות למסחר בבורסה או שהוצעו לציבור על פי תשקיף כמשמעותו בחוק לניירות ערך ומוחזקות בידי הציבור</a:t>
            </a:r>
          </a:p>
          <a:p>
            <a:endParaRPr lang="he-IL"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ניירות ערך</a:t>
            </a:r>
            <a:endParaRPr lang="he-IL" dirty="0"/>
          </a:p>
        </p:txBody>
      </p:sp>
      <p:sp>
        <p:nvSpPr>
          <p:cNvPr id="3" name="Content Placeholder 2"/>
          <p:cNvSpPr>
            <a:spLocks noGrp="1"/>
          </p:cNvSpPr>
          <p:nvPr>
            <p:ph idx="1"/>
          </p:nvPr>
        </p:nvSpPr>
        <p:spPr/>
        <p:txBody>
          <a:bodyPr>
            <a:normAutofit fontScale="85000" lnSpcReduction="20000"/>
          </a:bodyPr>
          <a:lstStyle/>
          <a:p>
            <a:r>
              <a:rPr lang="he-IL" b="1" u="sng" dirty="0" smtClean="0"/>
              <a:t>מניה:</a:t>
            </a:r>
            <a:r>
              <a:rPr lang="en-US" dirty="0" smtClean="0"/>
              <a:t/>
            </a:r>
            <a:br>
              <a:rPr lang="en-US" dirty="0" smtClean="0"/>
            </a:br>
            <a:r>
              <a:rPr lang="he-IL" sz="3300" dirty="0" smtClean="0"/>
              <a:t>מניה של חברה מייצגת את החלק היחסי של בעל המניות, ביחס לסך המניות המונפקות של החברה. מי שמחזיק במניות יש לו בעלות יחסית על החברה.</a:t>
            </a:r>
          </a:p>
          <a:p>
            <a:pPr lvl="1"/>
            <a:r>
              <a:rPr lang="he-IL" sz="3300" dirty="0" smtClean="0"/>
              <a:t>בעל עניין בחברה: מי שיש לו יותר מ- 5% מהמניות</a:t>
            </a:r>
          </a:p>
          <a:p>
            <a:pPr lvl="1"/>
            <a:r>
              <a:rPr lang="he-IL" sz="3300" dirty="0" smtClean="0"/>
              <a:t>בעל שליטה בחברה: מי שיש לו יותר מ- 50% מהמניות או רוב במועצת המנהלים של החברה</a:t>
            </a:r>
            <a:r>
              <a:rPr lang="en-US" dirty="0" smtClean="0"/>
              <a:t/>
            </a:r>
            <a:br>
              <a:rPr lang="en-US" dirty="0" smtClean="0"/>
            </a:br>
            <a:endParaRPr lang="he-IL" dirty="0" smtClean="0"/>
          </a:p>
          <a:p>
            <a:r>
              <a:rPr lang="he-IL" b="1" u="sng" dirty="0" smtClean="0"/>
              <a:t>אגרות חוב (אג"ח):</a:t>
            </a:r>
            <a:r>
              <a:rPr lang="en-US" b="1" u="sng" dirty="0" smtClean="0"/>
              <a:t/>
            </a:r>
            <a:br>
              <a:rPr lang="en-US" b="1" u="sng" dirty="0" smtClean="0"/>
            </a:br>
            <a:r>
              <a:rPr lang="he-IL" sz="3300" dirty="0" smtClean="0"/>
              <a:t>סוג של הלוואה או שטר חוב. החברה המנפיקה אג"ח לווה מקוני שטר החוב כסף ומתחייבת להחזירו בתוספת ריבית והצמדה.</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linds(horizontal)">
                                      <p:cBhvr>
                                        <p:cTn id="12" dur="500"/>
                                        <p:tgtEl>
                                          <p:spTgt spid="3">
                                            <p:txEl>
                                              <p:pRg st="1" end="1"/>
                                            </p:txEl>
                                          </p:spTgt>
                                        </p:tgtEl>
                                      </p:cBhvr>
                                    </p:animEffect>
                                  </p:childTnLst>
                                </p:cTn>
                              </p:par>
                              <p:par>
                                <p:cTn id="13" presetID="3" presetClass="entr" presetSubtype="1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blinds(horizontal)">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הבדל בין בעלי מניות לבעלי אג"ח</a:t>
            </a:r>
            <a:endParaRPr lang="he-IL" dirty="0"/>
          </a:p>
        </p:txBody>
      </p:sp>
      <p:sp>
        <p:nvSpPr>
          <p:cNvPr id="3" name="מציין מיקום תוכן 2"/>
          <p:cNvSpPr>
            <a:spLocks noGrp="1"/>
          </p:cNvSpPr>
          <p:nvPr>
            <p:ph idx="1"/>
          </p:nvPr>
        </p:nvSpPr>
        <p:spPr/>
        <p:txBody>
          <a:bodyPr>
            <a:normAutofit lnSpcReduction="10000"/>
          </a:bodyPr>
          <a:lstStyle/>
          <a:p>
            <a:r>
              <a:rPr lang="he-IL" dirty="0" smtClean="0"/>
              <a:t>משקיעים באג"ח אינם משתתפים בניהול החברה המנפיקה.</a:t>
            </a:r>
          </a:p>
          <a:p>
            <a:r>
              <a:rPr lang="he-IL" dirty="0" smtClean="0"/>
              <a:t>השקעה באיגרות חוב צפויה להיות פחות רווחית לעומת השקעה במניות, אך גם פחות מסוכנת ממנה. </a:t>
            </a:r>
          </a:p>
          <a:p>
            <a:r>
              <a:rPr lang="he-IL" dirty="0" smtClean="0"/>
              <a:t>במצב בו החברה נקלעת לקשיים ונכנסת לפירוק, לבעלי האג"ח יש עדיפות על בעלי המניות. </a:t>
            </a:r>
          </a:p>
          <a:p>
            <a:r>
              <a:rPr lang="he-IL" dirty="0" smtClean="0"/>
              <a:t>בעלי המניות זכאים לחלוקת דיבידנד ואילו בעלי אג"ח אינם זכאים לו</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slide(fromBottom)">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2" presetClass="entr" presetSubtype="4"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slide(fromBottom)">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2" presetClass="entr" presetSubtype="4"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slide(fromBottom)">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כספי החברה</a:t>
            </a:r>
            <a:endParaRPr lang="he-IL" dirty="0"/>
          </a:p>
        </p:txBody>
      </p:sp>
      <p:sp>
        <p:nvSpPr>
          <p:cNvPr id="3" name="Content Placeholder 2"/>
          <p:cNvSpPr>
            <a:spLocks noGrp="1"/>
          </p:cNvSpPr>
          <p:nvPr>
            <p:ph idx="1"/>
          </p:nvPr>
        </p:nvSpPr>
        <p:spPr/>
        <p:txBody>
          <a:bodyPr>
            <a:normAutofit/>
          </a:bodyPr>
          <a:lstStyle/>
          <a:p>
            <a:r>
              <a:rPr lang="he-IL" b="1" u="sng" dirty="0" smtClean="0"/>
              <a:t>דיבידנד:</a:t>
            </a:r>
            <a:endParaRPr lang="he-IL" dirty="0" smtClean="0"/>
          </a:p>
          <a:p>
            <a:pPr lvl="1"/>
            <a:r>
              <a:rPr lang="he-IL" sz="2400" dirty="0" smtClean="0"/>
              <a:t>תשלום שמחלקת חברה לבעלי המניות מתוך רווחי החברה</a:t>
            </a:r>
          </a:p>
          <a:p>
            <a:pPr lvl="1"/>
            <a:r>
              <a:rPr lang="he-IL" sz="2400" dirty="0" smtClean="0"/>
              <a:t>הדיבידנד מחולק לכל בעלי המניות לפי חלקם בהון החברה </a:t>
            </a:r>
          </a:p>
          <a:p>
            <a:pPr lvl="1"/>
            <a:r>
              <a:rPr lang="he-IL" sz="2400" dirty="0" smtClean="0"/>
              <a:t>חברה אינה חייבת לחלק דיבידנד גם אם היא חברה רווחית</a:t>
            </a:r>
          </a:p>
          <a:p>
            <a:r>
              <a:rPr lang="he-IL" b="1" u="sng" dirty="0" smtClean="0"/>
              <a:t>רווח:</a:t>
            </a:r>
            <a:r>
              <a:rPr lang="en-US" dirty="0" smtClean="0"/>
              <a:t/>
            </a:r>
            <a:br>
              <a:rPr lang="en-US" dirty="0" smtClean="0"/>
            </a:br>
            <a:r>
              <a:rPr lang="he-IL" dirty="0" smtClean="0"/>
              <a:t>ה</a:t>
            </a:r>
            <a:r>
              <a:rPr lang="he-IL" sz="2800" dirty="0" smtClean="0"/>
              <a:t>הכנסות פחות ההוצאות</a:t>
            </a:r>
          </a:p>
          <a:p>
            <a:r>
              <a:rPr lang="he-IL" b="1" u="sng" dirty="0" smtClean="0"/>
              <a:t>הון עצמי של חברה:</a:t>
            </a:r>
            <a:r>
              <a:rPr lang="en-US" dirty="0" smtClean="0"/>
              <a:t/>
            </a:r>
            <a:br>
              <a:rPr lang="en-US" dirty="0" smtClean="0"/>
            </a:br>
            <a:r>
              <a:rPr lang="he-IL" sz="2800" dirty="0" smtClean="0"/>
              <a:t>סה"כ כל הנכסים פחות סה"כ כל ההתחייבויות</a:t>
            </a:r>
          </a:p>
          <a:p>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slide(fromBottom)">
                                      <p:cBhvr>
                                        <p:cTn id="7" dur="500"/>
                                        <p:tgtEl>
                                          <p:spTgt spid="3">
                                            <p:txEl>
                                              <p:pRg st="1" end="1"/>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slide(fromBottom)">
                                      <p:cBhvr>
                                        <p:cTn id="10" dur="500"/>
                                        <p:tgtEl>
                                          <p:spTgt spid="3">
                                            <p:txEl>
                                              <p:pRg st="2" end="2"/>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Effect transition="in" filter="slide(fromBottom)">
                                      <p:cBhvr>
                                        <p:cTn id="13" dur="500"/>
                                        <p:tgtEl>
                                          <p:spTgt spid="3">
                                            <p:txEl>
                                              <p:pRg st="3" end="3"/>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2" presetClass="entr" presetSubtype="4" fill="hold" nodeType="click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slide(fromBottom)">
                                      <p:cBhvr>
                                        <p:cTn id="18" dur="500"/>
                                        <p:tgtEl>
                                          <p:spTgt spid="3">
                                            <p:txEl>
                                              <p:pRg st="4" end="4"/>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2" presetClass="entr" presetSubtype="4"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animEffect transition="in" filter="slide(fromBottom)">
                                      <p:cBhvr>
                                        <p:cTn id="23"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דו"חות כספיים</a:t>
            </a:r>
            <a:endParaRPr lang="he-IL" dirty="0"/>
          </a:p>
        </p:txBody>
      </p:sp>
      <p:sp>
        <p:nvSpPr>
          <p:cNvPr id="3" name="מציין מיקום תוכן 2"/>
          <p:cNvSpPr>
            <a:spLocks noGrp="1"/>
          </p:cNvSpPr>
          <p:nvPr>
            <p:ph idx="1"/>
          </p:nvPr>
        </p:nvSpPr>
        <p:spPr/>
        <p:txBody>
          <a:bodyPr>
            <a:normAutofit fontScale="85000" lnSpcReduction="20000"/>
          </a:bodyPr>
          <a:lstStyle/>
          <a:p>
            <a:r>
              <a:rPr lang="he-IL" sz="3800" b="1" u="sng" dirty="0" smtClean="0"/>
              <a:t>מאזן:</a:t>
            </a:r>
            <a:r>
              <a:rPr lang="en-US" dirty="0" smtClean="0"/>
              <a:t/>
            </a:r>
            <a:br>
              <a:rPr lang="en-US" dirty="0" smtClean="0"/>
            </a:br>
            <a:r>
              <a:rPr lang="he-IL" sz="3300" dirty="0" smtClean="0"/>
              <a:t>דו"ח כספי המתאר את מצבה הפיננסי של החברה לתאריך מסוים. הוא מהווה למעשה "תצלום" של הנכסים, ההתחייבויות וההון העצמי של החברה לאותו מועד. בד"כ נערך המאזן בסוף כל שנת כספים ובחברות ציבוריות גם מדי רבעון.</a:t>
            </a:r>
            <a:r>
              <a:rPr lang="en-US" dirty="0" smtClean="0"/>
              <a:t/>
            </a:r>
            <a:br>
              <a:rPr lang="en-US" dirty="0" smtClean="0"/>
            </a:br>
            <a:endParaRPr lang="he-IL" dirty="0" smtClean="0"/>
          </a:p>
          <a:p>
            <a:r>
              <a:rPr lang="he-IL" sz="3800" b="1" u="sng" dirty="0" smtClean="0"/>
              <a:t>דו"ח רווח והפסד: </a:t>
            </a:r>
            <a:r>
              <a:rPr lang="en-US" dirty="0" smtClean="0"/>
              <a:t/>
            </a:r>
            <a:br>
              <a:rPr lang="en-US" dirty="0" smtClean="0"/>
            </a:br>
            <a:r>
              <a:rPr lang="he-IL" sz="3300" dirty="0" smtClean="0"/>
              <a:t>דו"ח המתפרסם ע"י חברות ציבוריות המסכם את הפעילות הכלכלית של החברה על פני תקופה (רבעון או שנה). הדו"ח מראה את הפרוט של ההכנסות, ההוצאות והרווח בתקופה נתונה. </a:t>
            </a:r>
          </a:p>
          <a:p>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5"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strVal val="#ppt_w*0.70"/>
                                          </p:val>
                                        </p:tav>
                                        <p:tav tm="100000">
                                          <p:val>
                                            <p:strVal val="#ppt_w"/>
                                          </p:val>
                                        </p:tav>
                                      </p:tavLst>
                                    </p:anim>
                                    <p:anim calcmode="lin" valueType="num">
                                      <p:cBhvr>
                                        <p:cTn id="8" dur="1000" fill="hold"/>
                                        <p:tgtEl>
                                          <p:spTgt spid="3">
                                            <p:txEl>
                                              <p:pRg st="0" end="0"/>
                                            </p:txEl>
                                          </p:spTgt>
                                        </p:tgtEl>
                                        <p:attrNameLst>
                                          <p:attrName>ppt_h</p:attrName>
                                        </p:attrNameLst>
                                      </p:cBhvr>
                                      <p:tavLst>
                                        <p:tav tm="0">
                                          <p:val>
                                            <p:strVal val="#ppt_h"/>
                                          </p:val>
                                        </p:tav>
                                        <p:tav tm="100000">
                                          <p:val>
                                            <p:strVal val="#ppt_h"/>
                                          </p:val>
                                        </p:tav>
                                      </p:tavLst>
                                    </p:anim>
                                    <p:animEffect transition="in" filter="fade">
                                      <p:cBhvr>
                                        <p:cTn id="9" dur="10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5" presetClass="entr" presetSubtype="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1000" fill="hold"/>
                                        <p:tgtEl>
                                          <p:spTgt spid="3">
                                            <p:txEl>
                                              <p:pRg st="1" end="1"/>
                                            </p:txEl>
                                          </p:spTgt>
                                        </p:tgtEl>
                                        <p:attrNameLst>
                                          <p:attrName>ppt_w</p:attrName>
                                        </p:attrNameLst>
                                      </p:cBhvr>
                                      <p:tavLst>
                                        <p:tav tm="0">
                                          <p:val>
                                            <p:strVal val="#ppt_w*0.70"/>
                                          </p:val>
                                        </p:tav>
                                        <p:tav tm="100000">
                                          <p:val>
                                            <p:strVal val="#ppt_w"/>
                                          </p:val>
                                        </p:tav>
                                      </p:tavLst>
                                    </p:anim>
                                    <p:anim calcmode="lin" valueType="num">
                                      <p:cBhvr>
                                        <p:cTn id="15" dur="1000" fill="hold"/>
                                        <p:tgtEl>
                                          <p:spTgt spid="3">
                                            <p:txEl>
                                              <p:pRg st="1" end="1"/>
                                            </p:txEl>
                                          </p:spTgt>
                                        </p:tgtEl>
                                        <p:attrNameLst>
                                          <p:attrName>ppt_h</p:attrName>
                                        </p:attrNameLst>
                                      </p:cBhvr>
                                      <p:tavLst>
                                        <p:tav tm="0">
                                          <p:val>
                                            <p:strVal val="#ppt_h"/>
                                          </p:val>
                                        </p:tav>
                                        <p:tav tm="100000">
                                          <p:val>
                                            <p:strVal val="#ppt_h"/>
                                          </p:val>
                                        </p:tav>
                                      </p:tavLst>
                                    </p:anim>
                                    <p:animEffect transition="in" filter="fade">
                                      <p:cBhvr>
                                        <p:cTn id="16" dur="10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כותרת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מדדי טיב של מניה</a:t>
            </a:r>
            <a:endParaRPr lang="he-IL" dirty="0"/>
          </a:p>
        </p:txBody>
      </p:sp>
      <p:sp>
        <p:nvSpPr>
          <p:cNvPr id="3" name="מציין מיקום תוכן 2"/>
          <p:cNvSpPr>
            <a:spLocks noGrp="1"/>
          </p:cNvSpPr>
          <p:nvPr>
            <p:ph idx="1"/>
          </p:nvPr>
        </p:nvSpPr>
        <p:spPr/>
        <p:txBody>
          <a:bodyPr>
            <a:normAutofit/>
          </a:bodyPr>
          <a:lstStyle/>
          <a:p>
            <a:r>
              <a:rPr lang="he-IL" b="1" u="sng" dirty="0" smtClean="0"/>
              <a:t>מכפיל רווח:</a:t>
            </a:r>
            <a:r>
              <a:rPr lang="en-US" dirty="0" smtClean="0"/>
              <a:t/>
            </a:r>
            <a:br>
              <a:rPr lang="en-US" dirty="0" smtClean="0"/>
            </a:br>
            <a:r>
              <a:rPr lang="he-IL" dirty="0" smtClean="0"/>
              <a:t>שווי החברה נחלק לרווח של החברה </a:t>
            </a:r>
          </a:p>
          <a:p>
            <a:pPr lvl="1"/>
            <a:r>
              <a:rPr lang="he-IL" dirty="0" smtClean="0"/>
              <a:t>נותן מדד לרווחיות החברה, ככל שמכפיל הרווח קטן כך גדלה הרווחיות</a:t>
            </a:r>
          </a:p>
          <a:p>
            <a:r>
              <a:rPr lang="he-IL" b="1" u="sng" dirty="0" smtClean="0"/>
              <a:t>מכפיל הון:</a:t>
            </a:r>
            <a:r>
              <a:rPr lang="en-US" dirty="0" smtClean="0"/>
              <a:t/>
            </a:r>
            <a:br>
              <a:rPr lang="en-US" dirty="0" smtClean="0"/>
            </a:br>
            <a:r>
              <a:rPr lang="he-IL" dirty="0" smtClean="0"/>
              <a:t>שווי חברה נחלק להון העצמי של החברה</a:t>
            </a:r>
          </a:p>
          <a:p>
            <a:pPr lvl="1"/>
            <a:r>
              <a:rPr lang="he-IL" dirty="0" smtClean="0"/>
              <a:t>נותן מדד לסיכון החברה, ככל שמכפיל ההון גדל כך גדל הסיכון</a:t>
            </a:r>
            <a:endParaRPr lang="he-IL" dirty="0"/>
          </a:p>
        </p:txBody>
      </p:sp>
      <p:graphicFrame>
        <p:nvGraphicFramePr>
          <p:cNvPr id="4" name="Object 3"/>
          <p:cNvGraphicFramePr>
            <a:graphicFrameLocks noChangeAspect="1"/>
          </p:cNvGraphicFramePr>
          <p:nvPr/>
        </p:nvGraphicFramePr>
        <p:xfrm>
          <a:off x="4089400" y="2743200"/>
          <a:ext cx="914400" cy="198438"/>
        </p:xfrm>
        <a:graphic>
          <a:graphicData uri="http://schemas.openxmlformats.org/presentationml/2006/ole">
            <mc:AlternateContent xmlns:mc="http://schemas.openxmlformats.org/markup-compatibility/2006">
              <mc:Choice xmlns:v="urn:schemas-microsoft-com:vml" Requires="v">
                <p:oleObj spid="_x0000_s1034" name="Equation" r:id="rId3" imgW="914400" imgH="198720" progId="Equation.DSMT4">
                  <p:embed/>
                </p:oleObj>
              </mc:Choice>
              <mc:Fallback>
                <p:oleObj name="Equation" r:id="rId3" imgW="914400" imgH="19872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089400" y="2743200"/>
                        <a:ext cx="914400" cy="1984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הגורמים הקובעים את גודל הרווח</a:t>
            </a:r>
            <a:endParaRPr lang="he-IL" dirty="0"/>
          </a:p>
        </p:txBody>
      </p:sp>
      <p:sp>
        <p:nvSpPr>
          <p:cNvPr id="3" name="Content Placeholder 2"/>
          <p:cNvSpPr>
            <a:spLocks noGrp="1"/>
          </p:cNvSpPr>
          <p:nvPr>
            <p:ph idx="1"/>
          </p:nvPr>
        </p:nvSpPr>
        <p:spPr/>
        <p:txBody>
          <a:bodyPr/>
          <a:lstStyle/>
          <a:p>
            <a:r>
              <a:rPr lang="he-IL" dirty="0" smtClean="0"/>
              <a:t>השוק: ביקוש למוצר</a:t>
            </a:r>
          </a:p>
          <a:p>
            <a:r>
              <a:rPr lang="he-IL" dirty="0" smtClean="0"/>
              <a:t>התחרות בחברות אחרות</a:t>
            </a:r>
          </a:p>
          <a:p>
            <a:r>
              <a:rPr lang="he-IL" dirty="0" smtClean="0"/>
              <a:t>עלויות היצור בפועל כולל</a:t>
            </a:r>
            <a:r>
              <a:rPr lang="en-US" dirty="0" smtClean="0"/>
              <a:t>:</a:t>
            </a:r>
            <a:br>
              <a:rPr lang="en-US" dirty="0" smtClean="0"/>
            </a:br>
            <a:r>
              <a:rPr lang="he-IL" dirty="0" smtClean="0"/>
              <a:t>שכר עבודה, עלות וזמינות חומרי הגלם, ניצולת חומרי הגלם, עלות וניצולת אנרגיה, ניצול חומרי לוואי, עלות החזקת מלאי חומרי הגלם והתוצרים.</a:t>
            </a:r>
          </a:p>
          <a:p>
            <a:r>
              <a:rPr lang="he-IL" dirty="0" smtClean="0"/>
              <a:t>תפוקה: ניצול יכולת היצור של המפעל, הקטנת זמן השבתת מתקנים</a:t>
            </a:r>
            <a:endParaRPr lang="he-I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slide(fromBottom)">
                                      <p:cBhvr>
                                        <p:cTn id="7" dur="500"/>
                                        <p:tgtEl>
                                          <p:spTgt spid="3">
                                            <p:txEl>
                                              <p:pRg st="0" end="0"/>
                                            </p:txEl>
                                          </p:spTgt>
                                        </p:tgtEl>
                                      </p:cBhvr>
                                    </p:animEffect>
                                  </p:childTnLst>
                                </p:cTn>
                              </p:par>
                              <p:par>
                                <p:cTn id="8" presetID="12" presetClass="entr" presetSubtype="4"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slide(fromBottom)">
                                      <p:cBhvr>
                                        <p:cTn id="10" dur="500"/>
                                        <p:tgtEl>
                                          <p:spTgt spid="3">
                                            <p:txEl>
                                              <p:pRg st="1" end="1"/>
                                            </p:txEl>
                                          </p:spTgt>
                                        </p:tgtEl>
                                      </p:cBhvr>
                                    </p:animEffect>
                                  </p:childTnLst>
                                </p:cTn>
                              </p:par>
                              <p:par>
                                <p:cTn id="11" presetID="12" presetClass="entr" presetSubtype="4"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slide(fromBottom)">
                                      <p:cBhvr>
                                        <p:cTn id="13" dur="500"/>
                                        <p:tgtEl>
                                          <p:spTgt spid="3">
                                            <p:txEl>
                                              <p:pRg st="2" end="2"/>
                                            </p:txEl>
                                          </p:spTgt>
                                        </p:tgtEl>
                                      </p:cBhvr>
                                    </p:animEffect>
                                  </p:childTnLst>
                                </p:cTn>
                              </p:par>
                              <p:par>
                                <p:cTn id="14" presetID="12" presetClass="entr" presetSubtype="4"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slide(fromBottom)">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style>
          <a:lnRef idx="1">
            <a:schemeClr val="accent1"/>
          </a:lnRef>
          <a:fillRef idx="2">
            <a:schemeClr val="accent1"/>
          </a:fillRef>
          <a:effectRef idx="1">
            <a:schemeClr val="accent1"/>
          </a:effectRef>
          <a:fontRef idx="minor">
            <a:schemeClr val="dk1"/>
          </a:fontRef>
        </p:style>
        <p:txBody>
          <a:bodyPr/>
          <a:lstStyle/>
          <a:p>
            <a:r>
              <a:rPr lang="he-IL" dirty="0" smtClean="0"/>
              <a:t>אתרים עבור תירגול זה</a:t>
            </a:r>
            <a:endParaRPr lang="he-IL" dirty="0"/>
          </a:p>
        </p:txBody>
      </p:sp>
      <p:sp>
        <p:nvSpPr>
          <p:cNvPr id="3" name="Content Placeholder 2"/>
          <p:cNvSpPr>
            <a:spLocks noGrp="1"/>
          </p:cNvSpPr>
          <p:nvPr>
            <p:ph idx="1"/>
          </p:nvPr>
        </p:nvSpPr>
        <p:spPr/>
        <p:txBody>
          <a:bodyPr/>
          <a:lstStyle/>
          <a:p>
            <a:endParaRPr lang="en-US" dirty="0" smtClean="0">
              <a:hlinkClick r:id="rId2"/>
            </a:endParaRPr>
          </a:p>
          <a:p>
            <a:pPr algn="l" rtl="0"/>
            <a:r>
              <a:rPr lang="en-US" dirty="0" smtClean="0">
                <a:hlinkClick r:id="rId2"/>
              </a:rPr>
              <a:t>www.maya.tase.co.il</a:t>
            </a:r>
            <a:endParaRPr lang="en-US" dirty="0" smtClean="0"/>
          </a:p>
          <a:p>
            <a:pPr algn="l" rtl="0"/>
            <a:r>
              <a:rPr lang="en-US" dirty="0">
                <a:hlinkClick r:id="rId3"/>
              </a:rPr>
              <a:t>www.bizportal.co.il</a:t>
            </a:r>
            <a:endParaRPr lang="en-US" dirty="0"/>
          </a:p>
          <a:p>
            <a:pPr algn="l" rtl="0"/>
            <a:r>
              <a:rPr lang="en-US" dirty="0">
                <a:hlinkClick r:id="rId4"/>
              </a:rPr>
              <a:t>http://www.sponser.co.il/Content_ShukHaon.aspx</a:t>
            </a:r>
            <a:endParaRPr lang="en-US" dirty="0"/>
          </a:p>
          <a:p>
            <a:pPr algn="l" rtl="0"/>
            <a:r>
              <a:rPr lang="en-US" dirty="0">
                <a:hlinkClick r:id="rId5"/>
              </a:rPr>
              <a:t>http://finance.themarker.com/</a:t>
            </a:r>
            <a:endParaRPr lang="en-US" dirty="0" smtClean="0"/>
          </a:p>
          <a:p>
            <a:pPr marL="0" indent="0">
              <a:buNone/>
            </a:pPr>
            <a:endParaRPr lang="en-US" dirty="0" smtClean="0"/>
          </a:p>
          <a:p>
            <a:endParaRPr lang="he-IL"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1373</TotalTime>
  <Words>151</Words>
  <Application>Microsoft Office PowerPoint</Application>
  <PresentationFormat>‫הצגה על המסך (4:3)</PresentationFormat>
  <Paragraphs>45</Paragraphs>
  <Slides>9</Slides>
  <Notes>0</Notes>
  <HiddenSlides>0</HiddenSlides>
  <MMClips>0</MMClips>
  <ScaleCrop>false</ScaleCrop>
  <HeadingPairs>
    <vt:vector size="6" baseType="variant">
      <vt:variant>
        <vt:lpstr>ערכת נושא</vt:lpstr>
      </vt:variant>
      <vt:variant>
        <vt:i4>1</vt:i4>
      </vt:variant>
      <vt:variant>
        <vt:lpstr>שרתי OLE מוטבעים</vt:lpstr>
      </vt:variant>
      <vt:variant>
        <vt:i4>1</vt:i4>
      </vt:variant>
      <vt:variant>
        <vt:lpstr>כותרות שקופיות</vt:lpstr>
      </vt:variant>
      <vt:variant>
        <vt:i4>9</vt:i4>
      </vt:variant>
    </vt:vector>
  </HeadingPairs>
  <TitlesOfParts>
    <vt:vector size="11" baseType="lpstr">
      <vt:lpstr>Office Theme</vt:lpstr>
      <vt:lpstr>Equation</vt:lpstr>
      <vt:lpstr>תהליכים נבחרים בהנדסה כימית תרגיל 2</vt:lpstr>
      <vt:lpstr>הגדרות בסיסיות</vt:lpstr>
      <vt:lpstr>ניירות ערך</vt:lpstr>
      <vt:lpstr>הבדל בין בעלי מניות לבעלי אג"ח</vt:lpstr>
      <vt:lpstr>כספי החברה</vt:lpstr>
      <vt:lpstr>דו"חות כספיים</vt:lpstr>
      <vt:lpstr>מדדי טיב של מניה</vt:lpstr>
      <vt:lpstr>הגורמים הקובעים את גודל הרווח</vt:lpstr>
      <vt:lpstr>אתרים עבור תירגול זה</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Larissa</dc:creator>
  <cp:lastModifiedBy>User</cp:lastModifiedBy>
  <cp:revision>62</cp:revision>
  <dcterms:created xsi:type="dcterms:W3CDTF">2012-03-15T11:53:06Z</dcterms:created>
  <dcterms:modified xsi:type="dcterms:W3CDTF">2015-09-08T10:00:15Z</dcterms:modified>
</cp:coreProperties>
</file>